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59" r:id="rId6"/>
    <p:sldId id="360" r:id="rId7"/>
    <p:sldId id="361" r:id="rId8"/>
    <p:sldId id="364" r:id="rId9"/>
    <p:sldId id="365" r:id="rId10"/>
    <p:sldId id="366" r:id="rId11"/>
    <p:sldId id="367" r:id="rId12"/>
    <p:sldId id="368" r:id="rId13"/>
    <p:sldId id="369" r:id="rId14"/>
    <p:sldId id="363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7" autoAdjust="0"/>
    <p:restoredTop sz="9466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E1D41A-CBEE-4A2D-9AE9-F7F45C305BD1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3DC3C8-DC1D-48AB-8B2A-C6962264E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FCA474-946F-476E-8FAB-9087D760ACEF}" type="datetimeFigureOut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B8560A-CF88-434F-99C7-AF8D227C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BCFCF-B0A6-4602-B535-39BEF257F7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0EB7E-4588-46F3-BAAE-FD398B2F520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D64F4-902C-41BE-9F6F-F9868A95E52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3B562-353C-4BAB-B515-CF68D6046E3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47D5-0209-4EA1-8227-AD0088B8E286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30EC-2E24-4ACC-A422-43DC1D8F3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Wingdings" pitchFamily="2" charset="2"/>
              <a:buChar char="ü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914400" indent="-457200"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57300" indent="-342900">
              <a:buSzPct val="50000"/>
              <a:buFont typeface="Courier New" pitchFamily="49" charset="0"/>
              <a:buChar char="o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714500" indent="-342900">
              <a:buFont typeface="+mj-lt"/>
              <a:buAutoNum type="arabicPeriod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71700" indent="-342900">
              <a:buFont typeface="+mj-lt"/>
              <a:buAutoNum type="arabicPeriod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5C0F-FECB-480C-AA5A-DDE36A8DD8EA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6598-310C-4767-B2C5-29F4FC7A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3257-5FBF-47AA-8C71-86B8CF0644A1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A2A1-96F7-485E-A55E-BE2E2E12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43362" cy="4554551"/>
          </a:xfrm>
        </p:spPr>
        <p:txBody>
          <a:bodyPr/>
          <a:lstStyle>
            <a:lvl1pPr>
              <a:buFont typeface="Wingdings" pitchFamily="2" charset="2"/>
              <a:buChar char="ü"/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 typeface="Courier New" pitchFamily="49" charset="0"/>
              <a:buChar char="o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4714876" y="1571613"/>
            <a:ext cx="4038600" cy="4572032"/>
          </a:xfrm>
        </p:spPr>
        <p:txBody>
          <a:bodyPr/>
          <a:lstStyle>
            <a:lvl1pPr>
              <a:buFont typeface="Wingdings" pitchFamily="2" charset="2"/>
              <a:buChar char="ü"/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 typeface="Courier New" pitchFamily="49" charset="0"/>
              <a:buChar char="o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B794-5210-44DB-B06D-1AE5224F9FA0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E8EC-CC1F-494A-89D7-49ECFD508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>
          <a:xfrm>
            <a:off x="457200" y="2214554"/>
            <a:ext cx="4043362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4"/>
          </p:nvPr>
        </p:nvSpPr>
        <p:spPr>
          <a:xfrm>
            <a:off x="4643438" y="153036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sz="half" idx="15"/>
          </p:nvPr>
        </p:nvSpPr>
        <p:spPr>
          <a:xfrm>
            <a:off x="4643438" y="2209803"/>
            <a:ext cx="4043362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A78E-7080-4BDE-9724-853E9A2F17E3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89FA-09B4-44D9-9C65-48163EE93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BEDA-A23F-4DAB-93FA-60786A5D52DD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960A-DFA7-4474-8C0D-0926F499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725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25DC-FEBB-4BDF-A76D-4323F464D15F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72B5-45E6-420F-8776-13D536B18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2786063" y="274638"/>
            <a:ext cx="5900737" cy="7254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3008313" cy="10715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643305" y="1428736"/>
            <a:ext cx="49967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sz="half" idx="13"/>
          </p:nvPr>
        </p:nvSpPr>
        <p:spPr>
          <a:xfrm>
            <a:off x="3643306" y="2108177"/>
            <a:ext cx="5000660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4575-2109-4D12-9189-218132F0BDE8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F46B-01BB-4F41-B676-A8B33EFA4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786063" y="274638"/>
            <a:ext cx="5900737" cy="7254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1214421"/>
            <a:ext cx="5500726" cy="350046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7293-0620-492F-AB8D-BB1CB2391FA0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CBE6-E472-4742-9B82-6026959B5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74638"/>
            <a:ext cx="59007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Название презентации (14 </a:t>
            </a:r>
            <a:r>
              <a:rPr lang="en-US" smtClean="0"/>
              <a:t>pt)</a:t>
            </a:r>
            <a:endParaRPr lang="ru-RU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293798-8281-4C81-8FB9-E42FD6DCF1ED}" type="datetime1">
              <a:rPr lang="ru-RU"/>
              <a:pPr>
                <a:defRPr/>
              </a:pPr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AA3EC-D662-481A-A506-34849D57F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nt@vyatkatorf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yatkatorf.ru/" TargetMode="External"/><Relationship Id="rId5" Type="http://schemas.openxmlformats.org/officeDocument/2006/relationships/hyperlink" Target="mailto:Seva@vyatkatorf.ru" TargetMode="External"/><Relationship Id="rId4" Type="http://schemas.openxmlformats.org/officeDocument/2006/relationships/hyperlink" Target="mailto:Dvornikov@vyatkatorf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28596" y="2459046"/>
            <a:ext cx="8464579" cy="361316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sz="3600" dirty="0" smtClean="0">
                <a:latin typeface="Arial" charset="0"/>
                <a:cs typeface="Arial" charset="0"/>
              </a:rPr>
              <a:t>ЗАО «</a:t>
            </a:r>
            <a:r>
              <a:rPr lang="ru-RU" sz="3600" dirty="0" err="1" smtClean="0">
                <a:latin typeface="Arial" charset="0"/>
                <a:cs typeface="Arial" charset="0"/>
              </a:rPr>
              <a:t>ВяткаТорф</a:t>
            </a:r>
            <a:r>
              <a:rPr lang="ru-RU" sz="3600" dirty="0" smtClean="0">
                <a:latin typeface="Arial" charset="0"/>
                <a:cs typeface="Arial" charset="0"/>
              </a:rPr>
              <a:t>»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/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Продажа имущества 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УЖД хозяйства ПУ «</a:t>
            </a:r>
            <a:r>
              <a:rPr lang="ru-RU" sz="3600" dirty="0" err="1" smtClean="0">
                <a:latin typeface="Arial" charset="0"/>
                <a:cs typeface="Arial" charset="0"/>
              </a:rPr>
              <a:t>Каринский</a:t>
            </a:r>
            <a:r>
              <a:rPr lang="ru-RU" sz="3600" dirty="0" smtClean="0">
                <a:latin typeface="Arial" charset="0"/>
                <a:cs typeface="Arial" charset="0"/>
              </a:rPr>
              <a:t>»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 </a:t>
            </a:r>
            <a:br>
              <a:rPr lang="ru-RU" sz="3600" dirty="0" smtClean="0">
                <a:latin typeface="Arial" charset="0"/>
                <a:cs typeface="Arial" charset="0"/>
              </a:rPr>
            </a:br>
            <a:endParaRPr 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14375" y="6143625"/>
            <a:ext cx="7786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Киров, 21.06.12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71802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Вагоноопракидователь</a:t>
            </a:r>
            <a:r>
              <a:rPr lang="ru-RU" dirty="0" smtClean="0"/>
              <a:t> УЖД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6429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29190" y="1571612"/>
            <a:ext cx="392909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Тип – роторный, станционный.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Длинна – 8920 мм.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Ширина – 5520 мм.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Высота – 5410 мм.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Масса – 3500 кг.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Колея – 750 мм.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Угол поворота (радиус) – 175.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Частота вращения ротора – 1,3 об/мин.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Время опрокидывания – 40 сек.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Время полного цикла – до 3 мин.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Число опрокидываний в час – 20.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Проектная производительность при разгрузке вагонов УМВ – 400 м³/час.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Gulim" pitchFamily="34" charset="-127"/>
                <a:cs typeface="Times New Roman" pitchFamily="18" charset="0"/>
              </a:rPr>
              <a:t>Техническое состояние – удовлетворительное.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45478"/>
            <a:ext cx="85011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610013 г. Киров, ул. </a:t>
            </a:r>
            <a:r>
              <a:rPr lang="ru-RU" dirty="0" err="1" smtClean="0">
                <a:latin typeface="+mn-lt"/>
              </a:rPr>
              <a:t>Маклина</a:t>
            </a:r>
            <a:r>
              <a:rPr lang="ru-RU" dirty="0" smtClean="0">
                <a:latin typeface="+mn-lt"/>
              </a:rPr>
              <a:t> д. 31</a:t>
            </a:r>
          </a:p>
          <a:p>
            <a:r>
              <a:rPr lang="ru-RU" dirty="0" smtClean="0">
                <a:latin typeface="+mn-lt"/>
              </a:rPr>
              <a:t>Генеральный директор </a:t>
            </a:r>
          </a:p>
          <a:p>
            <a:r>
              <a:rPr lang="ru-RU" dirty="0" smtClean="0">
                <a:latin typeface="+mn-lt"/>
              </a:rPr>
              <a:t>Береснев Сергей Александрович</a:t>
            </a:r>
          </a:p>
          <a:p>
            <a:r>
              <a:rPr lang="ru-RU" dirty="0" smtClean="0">
                <a:latin typeface="+mn-lt"/>
              </a:rPr>
              <a:t>Тел.: +7 (8332) 541883</a:t>
            </a:r>
          </a:p>
          <a:p>
            <a:r>
              <a:rPr lang="en-US" dirty="0" smtClean="0">
                <a:latin typeface="+mn-lt"/>
              </a:rPr>
              <a:t>E-mail</a:t>
            </a:r>
            <a:r>
              <a:rPr lang="ru-RU" dirty="0" smtClean="0">
                <a:latin typeface="+mn-lt"/>
              </a:rPr>
              <a:t>: </a:t>
            </a:r>
            <a:r>
              <a:rPr lang="en-US" dirty="0" smtClean="0">
                <a:latin typeface="+mn-lt"/>
                <a:hlinkClick r:id="rId3"/>
              </a:rPr>
              <a:t>Referent@vyatkatorf.ru</a:t>
            </a: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Начальник отдела по корпоративным и правовым вопросам</a:t>
            </a:r>
          </a:p>
          <a:p>
            <a:r>
              <a:rPr lang="ru-RU" dirty="0" smtClean="0">
                <a:latin typeface="+mn-lt"/>
              </a:rPr>
              <a:t>Дворников Денис Владиславович</a:t>
            </a:r>
          </a:p>
          <a:p>
            <a:r>
              <a:rPr lang="ru-RU" dirty="0" smtClean="0">
                <a:latin typeface="+mn-lt"/>
              </a:rPr>
              <a:t>Тел.: +7 (8332) </a:t>
            </a:r>
            <a:r>
              <a:rPr lang="en-US" dirty="0" smtClean="0">
                <a:latin typeface="+mn-lt"/>
              </a:rPr>
              <a:t>579561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E-mail</a:t>
            </a:r>
            <a:r>
              <a:rPr lang="ru-RU" dirty="0" smtClean="0">
                <a:latin typeface="+mn-lt"/>
              </a:rPr>
              <a:t>: </a:t>
            </a:r>
            <a:r>
              <a:rPr lang="arn-CL" dirty="0" smtClean="0">
                <a:latin typeface="+mn-lt"/>
                <a:hlinkClick r:id="rId4"/>
              </a:rPr>
              <a:t>Dvornikov@vyatkatorf.ru</a:t>
            </a: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Начальник производственно-технического отдела</a:t>
            </a:r>
          </a:p>
          <a:p>
            <a:r>
              <a:rPr lang="ru-RU" dirty="0" err="1" smtClean="0">
                <a:latin typeface="+mn-lt"/>
              </a:rPr>
              <a:t>Костицын</a:t>
            </a:r>
            <a:r>
              <a:rPr lang="ru-RU" dirty="0" smtClean="0">
                <a:latin typeface="+mn-lt"/>
              </a:rPr>
              <a:t> Всеволод Викторович</a:t>
            </a:r>
          </a:p>
          <a:p>
            <a:r>
              <a:rPr lang="ru-RU" dirty="0" smtClean="0">
                <a:latin typeface="+mn-lt"/>
              </a:rPr>
              <a:t>Тел.: +7 (8332) </a:t>
            </a:r>
            <a:r>
              <a:rPr lang="en-US" dirty="0" smtClean="0">
                <a:latin typeface="+mn-lt"/>
              </a:rPr>
              <a:t>579425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E-mail</a:t>
            </a:r>
            <a:r>
              <a:rPr lang="ru-RU" dirty="0" smtClean="0">
                <a:latin typeface="+mn-lt"/>
              </a:rPr>
              <a:t>: </a:t>
            </a:r>
            <a:r>
              <a:rPr lang="en-US" dirty="0" smtClean="0">
                <a:latin typeface="+mn-lt"/>
                <a:hlinkClick r:id="rId5"/>
              </a:rPr>
              <a:t>Seva@vyatkatorf.ru</a:t>
            </a: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Дополнительную информацию о реализуемом имуществе, можно получить на сайте компании:</a:t>
            </a:r>
          </a:p>
          <a:p>
            <a:r>
              <a:rPr lang="en-US" dirty="0" smtClean="0">
                <a:latin typeface="+mn-lt"/>
                <a:hlinkClick r:id="rId6"/>
              </a:rPr>
              <a:t>www.vyatkatorf.ru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9750" y="3357563"/>
            <a:ext cx="8229600" cy="82073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C3BAA-7A7A-4CBB-AC88-B2A7AC48603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Заголовок 1"/>
          <p:cNvSpPr>
            <a:spLocks noGrp="1"/>
          </p:cNvSpPr>
          <p:nvPr>
            <p:ph type="title"/>
          </p:nvPr>
        </p:nvSpPr>
        <p:spPr>
          <a:xfrm>
            <a:off x="3028981" y="142852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Решение об изменении схемы поставки торфа ПУ «</a:t>
            </a:r>
            <a:r>
              <a:rPr lang="ru-RU" dirty="0" err="1" smtClean="0"/>
              <a:t>Каринский</a:t>
            </a:r>
            <a:r>
              <a:rPr lang="ru-RU" dirty="0" smtClean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CD28C8D-8E71-49D0-A581-3811D182B78D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 dirty="0">
              <a:latin typeface="+mn-lt"/>
            </a:endParaRP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428596" y="1571612"/>
            <a:ext cx="850112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>
              <a:spcAft>
                <a:spcPts val="1200"/>
              </a:spcAft>
            </a:pPr>
            <a:r>
              <a:rPr lang="ru-RU" sz="2000" dirty="0" smtClean="0">
                <a:latin typeface="+mn-lt"/>
                <a:cs typeface="Tahoma" pitchFamily="34" charset="0"/>
              </a:rPr>
              <a:t>В связи с принятием решения о реорганизации схем поставки топливного торфа в адрес Кировских ТЭЦ, ЗАО «</a:t>
            </a:r>
            <a:r>
              <a:rPr lang="ru-RU" sz="2000" dirty="0" err="1" smtClean="0">
                <a:latin typeface="+mn-lt"/>
                <a:cs typeface="Tahoma" pitchFamily="34" charset="0"/>
              </a:rPr>
              <a:t>ВяткаТорф</a:t>
            </a:r>
            <a:r>
              <a:rPr lang="ru-RU" sz="2000" dirty="0" smtClean="0">
                <a:latin typeface="+mn-lt"/>
                <a:cs typeface="Tahoma" pitchFamily="34" charset="0"/>
              </a:rPr>
              <a:t>» просит Вас рассмотреть возможность приобретения части неиспользуемой узкоколейной железнодорожной техники и элементов путевого хозяйства .</a:t>
            </a:r>
          </a:p>
          <a:p>
            <a:pPr indent="342900" algn="just">
              <a:spcAft>
                <a:spcPts val="1200"/>
              </a:spcAft>
            </a:pPr>
            <a:r>
              <a:rPr lang="ru-RU" sz="2000" dirty="0" smtClean="0">
                <a:latin typeface="+mn-lt"/>
                <a:cs typeface="Tahoma" pitchFamily="34" charset="0"/>
              </a:rPr>
              <a:t>Реорганизуемый производственный участок – «</a:t>
            </a:r>
            <a:r>
              <a:rPr lang="ru-RU" sz="2000" dirty="0" err="1" smtClean="0">
                <a:latin typeface="+mn-lt"/>
                <a:cs typeface="Tahoma" pitchFamily="34" charset="0"/>
              </a:rPr>
              <a:t>Каринский</a:t>
            </a:r>
            <a:r>
              <a:rPr lang="ru-RU" sz="2000" dirty="0" smtClean="0">
                <a:latin typeface="+mn-lt"/>
                <a:cs typeface="Tahoma" pitchFamily="34" charset="0"/>
              </a:rPr>
              <a:t>» располагается в </a:t>
            </a:r>
            <a:r>
              <a:rPr lang="ru-RU" sz="2000" dirty="0" err="1" smtClean="0">
                <a:latin typeface="+mn-lt"/>
                <a:cs typeface="Tahoma" pitchFamily="34" charset="0"/>
              </a:rPr>
              <a:t>Кирово</a:t>
            </a:r>
            <a:r>
              <a:rPr lang="ru-RU" sz="2000" dirty="0" smtClean="0">
                <a:latin typeface="+mn-lt"/>
                <a:cs typeface="Tahoma" pitchFamily="34" charset="0"/>
              </a:rPr>
              <a:t> -Чепецком районе Кировской области (г. </a:t>
            </a:r>
            <a:r>
              <a:rPr lang="ru-RU" sz="2000" dirty="0" err="1" smtClean="0">
                <a:latin typeface="+mn-lt"/>
                <a:cs typeface="Tahoma" pitchFamily="34" charset="0"/>
              </a:rPr>
              <a:t>Кирово-Чепецк</a:t>
            </a:r>
            <a:r>
              <a:rPr lang="ru-RU" sz="2000" dirty="0" smtClean="0">
                <a:latin typeface="+mn-lt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айл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5497274" cy="549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Район расположения производственного участка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4714884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643438" y="4857760"/>
            <a:ext cx="1785950" cy="28575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00827" y="435769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Район расположения производственного участка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Список реализуемого </a:t>
            </a:r>
            <a:br>
              <a:rPr lang="ru-RU" dirty="0" smtClean="0"/>
            </a:br>
            <a:r>
              <a:rPr lang="ru-RU" dirty="0" smtClean="0"/>
              <a:t>ЗАО «</a:t>
            </a:r>
            <a:r>
              <a:rPr lang="ru-RU" dirty="0" err="1" smtClean="0"/>
              <a:t>ВяткаТорф</a:t>
            </a:r>
            <a:r>
              <a:rPr lang="ru-RU" dirty="0" smtClean="0"/>
              <a:t>» имущества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2"/>
          <a:ext cx="8572560" cy="521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785950"/>
                <a:gridCol w="857256"/>
                <a:gridCol w="1285884"/>
                <a:gridCol w="2286016"/>
                <a:gridCol w="1928826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п.п.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имущества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Количес-тво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(</a:t>
                      </a:r>
                      <a:r>
                        <a:rPr lang="ru-RU" sz="1200" dirty="0" err="1" smtClean="0"/>
                        <a:t>шт</a:t>
                      </a:r>
                      <a:r>
                        <a:rPr lang="ru-RU" sz="1200" dirty="0" smtClean="0"/>
                        <a:t>, км)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 выпуска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dirty="0" smtClean="0"/>
                        <a:t>производства)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Оценка</a:t>
                      </a:r>
                      <a:r>
                        <a:rPr lang="ru-RU" sz="1200" baseline="0" dirty="0" smtClean="0"/>
                        <a:t> текущего состояния (работоспособное, требует ремонта)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Примечание</a:t>
                      </a:r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Двигатель Д-6 (разгерметизация системы охлаждения)</a:t>
                      </a:r>
                      <a:endParaRPr lang="ru-RU" sz="1200" dirty="0"/>
                    </a:p>
                  </a:txBody>
                  <a:tcPr anchor="ctr"/>
                </a:tc>
              </a:tr>
              <a:tr h="2886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Двигатель Д-12 (разукомплектован)</a:t>
                      </a:r>
                      <a:endParaRPr lang="ru-RU" sz="1200" dirty="0"/>
                    </a:p>
                  </a:txBody>
                  <a:tcPr anchor="ctr"/>
                </a:tc>
              </a:tr>
              <a:tr h="3600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Разукомплектован (отсутствуют</a:t>
                      </a:r>
                      <a:r>
                        <a:rPr lang="ru-RU" sz="1200" baseline="0" dirty="0" smtClean="0"/>
                        <a:t> двигатель и гидропередача)</a:t>
                      </a:r>
                      <a:endParaRPr lang="ru-RU" sz="1200" dirty="0"/>
                    </a:p>
                  </a:txBody>
                  <a:tcPr anchor="ctr"/>
                </a:tc>
              </a:tr>
              <a:tr h="502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ТУ-7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Тепловоз ТУ-7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Капитальный ремонт двигателя в 2012 году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Список реализуемого </a:t>
            </a:r>
            <a:br>
              <a:rPr lang="ru-RU" dirty="0" smtClean="0"/>
            </a:br>
            <a:r>
              <a:rPr lang="ru-RU" dirty="0" smtClean="0"/>
              <a:t>ЗАО «</a:t>
            </a:r>
            <a:r>
              <a:rPr lang="ru-RU" dirty="0" err="1" smtClean="0"/>
              <a:t>ВяткаТорф</a:t>
            </a:r>
            <a:r>
              <a:rPr lang="ru-RU" dirty="0" smtClean="0"/>
              <a:t>» имущества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3"/>
          <a:ext cx="8572560" cy="450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785950"/>
                <a:gridCol w="857256"/>
                <a:gridCol w="1285884"/>
                <a:gridCol w="2286016"/>
                <a:gridCol w="1928826"/>
              </a:tblGrid>
              <a:tr h="6662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п.п.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имущества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Количес-тво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(</a:t>
                      </a:r>
                      <a:r>
                        <a:rPr lang="ru-RU" sz="1200" dirty="0" err="1" smtClean="0"/>
                        <a:t>шт</a:t>
                      </a:r>
                      <a:r>
                        <a:rPr lang="ru-RU" sz="1200" dirty="0" smtClean="0"/>
                        <a:t>, км)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 выпуска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dirty="0" smtClean="0"/>
                        <a:t>производства)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Оценка</a:t>
                      </a:r>
                      <a:r>
                        <a:rPr lang="ru-RU" sz="1200" baseline="0" dirty="0" smtClean="0"/>
                        <a:t> текущего состояния (работоспособное, требует ремонта)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Примечание</a:t>
                      </a:r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Рельсы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ru-RU" sz="1200" baseline="0" dirty="0" smtClean="0"/>
                        <a:t> км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1950-1970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Накладки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1950-1970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Костыли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1950 - 1970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Вагоны</a:t>
                      </a:r>
                      <a:r>
                        <a:rPr lang="ru-RU" sz="1200" baseline="0" dirty="0" smtClean="0"/>
                        <a:t> УЖД УМВ-2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шт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1950-1960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Металлические несущие конструкции моста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</a:t>
                      </a:r>
                      <a:r>
                        <a:rPr lang="ru-RU" sz="1200" dirty="0" err="1" smtClean="0"/>
                        <a:t>шт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1950-1960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Произведено обследование в 2009 г</a:t>
                      </a:r>
                      <a:endParaRPr lang="ru-RU" sz="12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Вагоноопракидыватель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</a:t>
                      </a:r>
                      <a:r>
                        <a:rPr lang="ru-RU" sz="1200" dirty="0" err="1" smtClean="0"/>
                        <a:t>шт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1955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Исправный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Реализуемое имущество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 dirty="0">
              <a:latin typeface="+mn-lt"/>
            </a:endParaRPr>
          </a:p>
        </p:txBody>
      </p:sp>
      <p:pic>
        <p:nvPicPr>
          <p:cNvPr id="1026" name="Picture 2" descr="D:\каринка фото\SAM_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240000" cy="242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каринка фото\SAM_0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3314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каринка фото\SAM_0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99396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каринка фото\SAM_04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9652" y="3999395"/>
            <a:ext cx="3240000" cy="243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7552" y="1000108"/>
            <a:ext cx="17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Вагоны УМВ-2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1000108"/>
            <a:ext cx="17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Тепловоз ТУ-7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714752"/>
            <a:ext cx="17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Тепловоз ТУ-4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0800" y="3702610"/>
            <a:ext cx="15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Рельсы УЖД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Реализуемое имущество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 dirty="0">
              <a:latin typeface="+mn-lt"/>
            </a:endParaRPr>
          </a:p>
        </p:txBody>
      </p:sp>
      <p:pic>
        <p:nvPicPr>
          <p:cNvPr id="2050" name="Picture 2" descr="D:\каринка фото\SAM_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82" y="1298002"/>
            <a:ext cx="3240000" cy="2430000"/>
          </a:xfrm>
          <a:prstGeom prst="rect">
            <a:avLst/>
          </a:prstGeom>
          <a:noFill/>
        </p:spPr>
      </p:pic>
      <p:pic>
        <p:nvPicPr>
          <p:cNvPr id="2051" name="Picture 3" descr="D:\каринка фото\SAM_0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966" y="1298002"/>
            <a:ext cx="3240000" cy="2430000"/>
          </a:xfrm>
          <a:prstGeom prst="rect">
            <a:avLst/>
          </a:prstGeom>
          <a:noFill/>
        </p:spPr>
      </p:pic>
      <p:pic>
        <p:nvPicPr>
          <p:cNvPr id="2052" name="Picture 4" descr="D:\каринка фото\SAM_0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2602"/>
            <a:ext cx="3240000" cy="2430000"/>
          </a:xfrm>
          <a:prstGeom prst="rect">
            <a:avLst/>
          </a:prstGeom>
          <a:noFill/>
        </p:spPr>
      </p:pic>
      <p:pic>
        <p:nvPicPr>
          <p:cNvPr id="2053" name="Picture 5" descr="D:\каринка фото\SAM_04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3966" y="4213710"/>
            <a:ext cx="3240000" cy="243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928670"/>
            <a:ext cx="260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Подкладки рельс УЖД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774048"/>
            <a:ext cx="247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Накладки рельс УЖД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8004" y="928670"/>
            <a:ext cx="317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Железнодорожные костыли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56152" y="3845486"/>
            <a:ext cx="86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Мост через р. Белая Холуница. Общие сведения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8358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находится на узкоколейной железной дороге в Слободском районе Кировской области;</a:t>
            </a:r>
          </a:p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рассчитан на нормативные нагрузки от подвижного состава по схеме Л5 по СН 251-78;</a:t>
            </a:r>
          </a:p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проектная и исполнительная документация на строительство моста отсутствует;</a:t>
            </a:r>
          </a:p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отверстие моста перекрыто тремя балочно-разрезными, металлическими пролетными строениями индивидуального проектирования</a:t>
            </a:r>
          </a:p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длина моста 110,23 м, отверстие моста 92,9 м, схема разбивки на пролеты 3*32,05 м (полные длины пролетов)</a:t>
            </a:r>
          </a:p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пролетное строение – разрезное балочное, поперечное сечение всех пролетов скомпоновано из 2 металлических балок, расстояние в осях балок поперек моста составляет 1,5 м.</a:t>
            </a:r>
          </a:p>
          <a:p>
            <a:pPr marL="177800" indent="-177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поперечное сечение скомпоновано из двух  двутавровых сварных главных балок с расчетным пролетом 31,5 м и расстоянием в осях 1,5 м. Высота сечения главных балок по внутренним граням поясных листов составляет 1700 мм, толщина стенки – 12 мм. Верхние пояса балок выполнены из листа шириной 400 мм и толщиной 20 мм, нижние пояса имеют переменное по длине пролета сечение.    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028981" y="131745"/>
            <a:ext cx="5900737" cy="725487"/>
          </a:xfrm>
        </p:spPr>
        <p:txBody>
          <a:bodyPr/>
          <a:lstStyle/>
          <a:p>
            <a:pPr eaLnBrk="1" hangingPunct="1"/>
            <a:r>
              <a:rPr lang="ru-RU" dirty="0" smtClean="0"/>
              <a:t>Мост через р. Белая Холуница. Виды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6FE8182-B7A2-4D8B-9E62-1786611A17B8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 dirty="0">
              <a:latin typeface="+mn-lt"/>
            </a:endParaRPr>
          </a:p>
        </p:txBody>
      </p:sp>
      <p:pic>
        <p:nvPicPr>
          <p:cNvPr id="1026" name="Picture 2" descr="C:\Users\NPO\AppData\Local\Microsoft\Windows\Temporary Internet Files\Content.Outlook\KO3ZKVE1\DSC01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683468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PO\AppData\Local\Microsoft\Windows\Temporary Internet Files\Content.Outlook\KO3ZKVE1\вид с верхнего строения пу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1DBFB70DE124C44BB2481833143ADC7" ma:contentTypeVersion="3" ma:contentTypeDescription="Создание документа." ma:contentTypeScope="" ma:versionID="cee61a0c9b3dc1008e100d1e24e9e0bb">
  <xsd:schema xmlns:xsd="http://www.w3.org/2001/XMLSchema" xmlns:p="http://schemas.microsoft.com/office/2006/metadata/properties" targetNamespace="http://schemas.microsoft.com/office/2006/metadata/properties" ma:root="true" ma:fieldsID="81bcde19f1a98ee82f960928c8d27b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00EE214-3E00-4A37-8EE0-2D247EAD35D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94ACDB6-EDFA-4ECF-812B-DA0B76F04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B8446F-2D11-403A-B19D-5E1978A5A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649</Words>
  <Application>Microsoft Office PowerPoint</Application>
  <PresentationFormat>Экран (4:3)</PresentationFormat>
  <Paragraphs>179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ЗАО «ВяткаТорф»  Продажа имущества  УЖД хозяйства ПУ «Каринский»   </vt:lpstr>
      <vt:lpstr>Решение об изменении схемы поставки торфа ПУ «Каринский»</vt:lpstr>
      <vt:lpstr>Район расположения производственного участка</vt:lpstr>
      <vt:lpstr>Список реализуемого  ЗАО «ВяткаТорф» имущества</vt:lpstr>
      <vt:lpstr>Список реализуемого  ЗАО «ВяткаТорф» имущества</vt:lpstr>
      <vt:lpstr>Реализуемое имущество</vt:lpstr>
      <vt:lpstr>Реализуемое имущество</vt:lpstr>
      <vt:lpstr>Мост через р. Белая Холуница. Общие сведения</vt:lpstr>
      <vt:lpstr>Мост через р. Белая Холуница. Виды</vt:lpstr>
      <vt:lpstr>Вагоноопракидователь УЖД </vt:lpstr>
      <vt:lpstr>Контактная информация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КЭС (36 pt) Энергетический рынок России (28 pt)</dc:title>
  <dc:creator>alexey</dc:creator>
  <cp:lastModifiedBy>Анисимов</cp:lastModifiedBy>
  <cp:revision>272</cp:revision>
  <dcterms:created xsi:type="dcterms:W3CDTF">2010-03-04T13:50:48Z</dcterms:created>
  <dcterms:modified xsi:type="dcterms:W3CDTF">2012-06-25T04:48:12Z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-609285124</vt:i4>
  </property>
  <property fmtid="{D5CDD505-2E9C-101B-9397-08002B2CF9AE}" pid="3" name="_NewReviewCycle">
    <vt:lpwstr/>
  </property>
  <property fmtid="{D5CDD505-2E9C-101B-9397-08002B2CF9AE}" pid="4" name="_EmailSubject">
    <vt:lpwstr>преза</vt:lpwstr>
  </property>
  <property fmtid="{D5CDD505-2E9C-101B-9397-08002B2CF9AE}" pid="5" name="_AuthorEmail">
    <vt:lpwstr>Uvarov@vyatkatorf.ru</vt:lpwstr>
  </property>
  <property fmtid="{D5CDD505-2E9C-101B-9397-08002B2CF9AE}" pid="6" name="_AuthorEmailDisplayName">
    <vt:lpwstr>Уваров Илья Николаевич</vt:lpwstr>
  </property>
  <property fmtid="{D5CDD505-2E9C-101B-9397-08002B2CF9AE}" pid="7" name="_PreviousAdHocReviewCycleID">
    <vt:i4>1565031611</vt:i4>
  </property>
</Properties>
</file>