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handoutMasterIdLst>
    <p:handoutMasterId r:id="rId15"/>
  </p:handoutMasterIdLst>
  <p:sldIdLst>
    <p:sldId id="256" r:id="rId5"/>
    <p:sldId id="353" r:id="rId6"/>
    <p:sldId id="295" r:id="rId7"/>
    <p:sldId id="359" r:id="rId8"/>
    <p:sldId id="360" r:id="rId9"/>
    <p:sldId id="361" r:id="rId10"/>
    <p:sldId id="362" r:id="rId11"/>
    <p:sldId id="363" r:id="rId12"/>
    <p:sldId id="293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81B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5A111915-BE36-4E01-A7E5-04B1672EAD32}" styleName="Светлый стиль 2 - акцент 5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</a:tcStyle>
    </a:band1H>
    <a:band1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1V>
    <a:band2V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5"/>
        </a:fillRef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57" autoAdjust="0"/>
    <p:restoredTop sz="94660"/>
  </p:normalViewPr>
  <p:slideViewPr>
    <p:cSldViewPr>
      <p:cViewPr>
        <p:scale>
          <a:sx n="75" d="100"/>
          <a:sy n="75" d="100"/>
        </p:scale>
        <p:origin x="-34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6" d="100"/>
          <a:sy n="86" d="100"/>
        </p:scale>
        <p:origin x="-3126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DE1D41A-CBEE-4A2D-9AE9-F7F45C305BD1}" type="datetimeFigureOut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F3DC3C8-DC1D-48AB-8B2A-C6962264EF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1807455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ABFCA474-946F-476E-8FAB-9087D760ACEF}" type="datetimeFigureOut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BFB8560A-CF88-434F-99C7-AF8D227C80C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39812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DABCFCF-B0A6-4602-B535-39BEF257F72F}" type="slidenum">
              <a:rPr lang="ru-RU" smtClean="0"/>
              <a:pPr>
                <a:defRPr/>
              </a:pPr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7A0DDE5A-D90F-4E4C-8DD7-1372D49AEBA7}" type="slidenum">
              <a:rPr lang="ru-RU" smtClean="0"/>
              <a:pPr>
                <a:defRPr/>
              </a:pPr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7827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D7D64F4-902C-41BE-9F6F-F9868A95E520}" type="slidenum">
              <a:rPr lang="ru-RU" smtClean="0"/>
              <a:pPr>
                <a:defRPr/>
              </a:pPr>
              <a:t>4</a:t>
            </a:fld>
            <a:endParaRPr lang="ru-RU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43B562-353C-4BAB-B515-CF68D6046E3B}" type="slidenum">
              <a:rPr lang="ru-RU" smtClean="0"/>
              <a:pPr>
                <a:defRPr/>
              </a:pPr>
              <a:t>5</a:t>
            </a:fld>
            <a:endParaRPr lang="ru-RU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43B562-353C-4BAB-B515-CF68D6046E3B}" type="slidenum">
              <a:rPr lang="ru-RU" smtClean="0"/>
              <a:pPr>
                <a:defRPr/>
              </a:pPr>
              <a:t>6</a:t>
            </a:fld>
            <a:endParaRPr lang="ru-RU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43B562-353C-4BAB-B515-CF68D6046E3B}" type="slidenum">
              <a:rPr lang="ru-RU" smtClean="0"/>
              <a:pPr>
                <a:defRPr/>
              </a:pPr>
              <a:t>7</a:t>
            </a:fld>
            <a:endParaRPr lang="ru-RU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50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8851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1843B562-353C-4BAB-B515-CF68D6046E3B}" type="slidenum">
              <a:rPr lang="ru-RU" smtClean="0"/>
              <a:pPr>
                <a:defRPr/>
              </a:pPr>
              <a:t>8</a:t>
            </a:fld>
            <a:endParaRPr lang="ru-RU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9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AA50EB7E-4588-46F3-BAAE-FD398B2F5207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Образец подзаголовка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8C547D5-0209-4EA1-8227-AD0088B8E286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E430EC-2E24-4ACC-A422-43DC1D8F3D7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38113" y="1000125"/>
            <a:ext cx="8821737" cy="6731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230188" y="2143125"/>
            <a:ext cx="8691562" cy="1770063"/>
          </a:xfrm>
        </p:spPr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260350" y="6276975"/>
            <a:ext cx="638175" cy="333375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0DAB32E-45B3-4FBD-865D-87C50A559A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>
    <p:cut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 marL="457200" indent="-457200">
              <a:buFont typeface="Wingdings" pitchFamily="2" charset="2"/>
              <a:buChar char="ü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914400" indent="-457200">
              <a:buFont typeface="Arial" pitchFamily="34" charset="0"/>
              <a:buChar char="•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 marL="1257300" indent="-342900">
              <a:buSzPct val="50000"/>
              <a:buFont typeface="Courier New" pitchFamily="49" charset="0"/>
              <a:buChar char="o"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 marL="1714500" indent="-342900">
              <a:buFont typeface="+mj-lt"/>
              <a:buAutoNum type="arabicPeriod"/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 marL="2171700" indent="-342900">
              <a:buFont typeface="+mj-lt"/>
              <a:buAutoNum type="arabicPeriod"/>
              <a:defRPr sz="16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4D5C0F-FECB-480C-AA5A-DDE36A8DD8EA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3D56598-310C-4767-B2C5-29F4FC7A8EF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563257-5FBF-47AA-8C71-86B8CF0644A1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23A2A1-96F7-485E-A55E-BE2E2E12920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571612"/>
            <a:ext cx="4043362" cy="4554551"/>
          </a:xfrm>
        </p:spPr>
        <p:txBody>
          <a:bodyPr/>
          <a:lstStyle>
            <a:lvl1pPr>
              <a:buFont typeface="Wingdings" pitchFamily="2" charset="2"/>
              <a:buChar char="ü"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Font typeface="Arial" pitchFamily="34" charset="0"/>
              <a:buChar char="•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SzPct val="50000"/>
              <a:buFont typeface="Courier New" pitchFamily="49" charset="0"/>
              <a:buChar char="o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8" name="Содержимое 2"/>
          <p:cNvSpPr>
            <a:spLocks noGrp="1"/>
          </p:cNvSpPr>
          <p:nvPr>
            <p:ph sz="half" idx="13"/>
          </p:nvPr>
        </p:nvSpPr>
        <p:spPr>
          <a:xfrm>
            <a:off x="4714876" y="1571613"/>
            <a:ext cx="4038600" cy="4572032"/>
          </a:xfrm>
        </p:spPr>
        <p:txBody>
          <a:bodyPr/>
          <a:lstStyle>
            <a:lvl1pPr>
              <a:buFont typeface="Wingdings" pitchFamily="2" charset="2"/>
              <a:buChar char="ü"/>
              <a:defRPr sz="28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Font typeface="Arial" pitchFamily="34" charset="0"/>
              <a:buChar char="•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SzPct val="50000"/>
              <a:buFont typeface="Courier New" pitchFamily="49" charset="0"/>
              <a:buChar char="o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85B794-5210-44DB-B06D-1AE5224F9FA0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42E8EC-CC1F-494A-89D7-49ECFD5083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Содержимое 2"/>
          <p:cNvSpPr>
            <a:spLocks noGrp="1"/>
          </p:cNvSpPr>
          <p:nvPr>
            <p:ph sz="half" idx="13"/>
          </p:nvPr>
        </p:nvSpPr>
        <p:spPr>
          <a:xfrm>
            <a:off x="457200" y="2214554"/>
            <a:ext cx="4043362" cy="3911609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ü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Font typeface="Arial" pitchFamily="34" charset="0"/>
              <a:buChar char="•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SzPct val="50000"/>
              <a:buFontTx/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11" name="Текст 2"/>
          <p:cNvSpPr>
            <a:spLocks noGrp="1"/>
          </p:cNvSpPr>
          <p:nvPr>
            <p:ph type="body" idx="14"/>
          </p:nvPr>
        </p:nvSpPr>
        <p:spPr>
          <a:xfrm>
            <a:off x="4643438" y="1530362"/>
            <a:ext cx="4040188" cy="639762"/>
          </a:xfrm>
        </p:spPr>
        <p:txBody>
          <a:bodyPr anchor="b"/>
          <a:lstStyle>
            <a:lvl1pPr marL="0" indent="0">
              <a:buNone/>
              <a:defRPr sz="2400" b="1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2" name="Содержимое 2"/>
          <p:cNvSpPr>
            <a:spLocks noGrp="1"/>
          </p:cNvSpPr>
          <p:nvPr>
            <p:ph sz="half" idx="15"/>
          </p:nvPr>
        </p:nvSpPr>
        <p:spPr>
          <a:xfrm>
            <a:off x="4643438" y="2209803"/>
            <a:ext cx="4043362" cy="3911609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ü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Font typeface="Arial" pitchFamily="34" charset="0"/>
              <a:buChar char="•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SzPct val="50000"/>
              <a:buFontTx/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34A78E-7080-4BDE-9724-853E9A2F17E3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CC89FA-09B4-44D9-9C65-48163EE93A0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6DBEDA-A23F-4DAB-93FA-60786A5D52DD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7A960A-DFA7-4474-8C0D-0926F499D17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2786050" y="274638"/>
            <a:ext cx="5900750" cy="72547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59825DC-FEBB-4BDF-A76D-4323F464D15F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6372B5-45E6-420F-8776-13D536B1814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1"/>
          <p:cNvSpPr txBox="1">
            <a:spLocks/>
          </p:cNvSpPr>
          <p:nvPr userDrawn="1"/>
        </p:nvSpPr>
        <p:spPr>
          <a:xfrm>
            <a:off x="2786063" y="274638"/>
            <a:ext cx="5900737" cy="7254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>
              <a:defRPr/>
            </a:pPr>
            <a:r>
              <a:rPr lang="ru-RU" sz="14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Образец заголовка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428736"/>
            <a:ext cx="3008313" cy="107157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2500306"/>
            <a:ext cx="3008313" cy="3625857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dirty="0" smtClean="0"/>
              <a:t>Образец текста</a:t>
            </a:r>
          </a:p>
        </p:txBody>
      </p:sp>
      <p:sp>
        <p:nvSpPr>
          <p:cNvPr id="10" name="Текст 2"/>
          <p:cNvSpPr>
            <a:spLocks noGrp="1"/>
          </p:cNvSpPr>
          <p:nvPr>
            <p:ph type="body" idx="1"/>
          </p:nvPr>
        </p:nvSpPr>
        <p:spPr>
          <a:xfrm>
            <a:off x="3643305" y="1428736"/>
            <a:ext cx="499673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Содержимое 2"/>
          <p:cNvSpPr>
            <a:spLocks noGrp="1"/>
          </p:cNvSpPr>
          <p:nvPr>
            <p:ph sz="half" idx="13"/>
          </p:nvPr>
        </p:nvSpPr>
        <p:spPr>
          <a:xfrm>
            <a:off x="3643306" y="2108177"/>
            <a:ext cx="5000660" cy="3911609"/>
          </a:xfrm>
        </p:spPr>
        <p:txBody>
          <a:bodyPr>
            <a:normAutofit/>
          </a:bodyPr>
          <a:lstStyle>
            <a:lvl1pPr>
              <a:buFont typeface="Wingdings" pitchFamily="2" charset="2"/>
              <a:buChar char="ü"/>
              <a:defRPr sz="2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>
              <a:buFont typeface="Arial" pitchFamily="34" charset="0"/>
              <a:buChar char="•"/>
              <a:defRPr sz="2000">
                <a:latin typeface="Tahoma" pitchFamily="34" charset="0"/>
                <a:ea typeface="Tahoma" pitchFamily="34" charset="0"/>
                <a:cs typeface="Tahoma" pitchFamily="34" charset="0"/>
              </a:defRPr>
            </a:lvl2pPr>
            <a:lvl3pPr>
              <a:buSzPct val="50000"/>
              <a:buFontTx/>
              <a:buNone/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3pPr>
            <a:lvl4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4pPr>
            <a:lvl5pPr>
              <a:defRPr sz="1800">
                <a:latin typeface="Tahoma" pitchFamily="34" charset="0"/>
                <a:ea typeface="Tahoma" pitchFamily="34" charset="0"/>
                <a:cs typeface="Tahoma" pitchFamily="34" charset="0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</p:txBody>
      </p:sp>
      <p:sp>
        <p:nvSpPr>
          <p:cNvPr id="7" name="Дата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474575-2109-4D12-9189-218132F0BDE8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8" name="Нижний колонтитул 5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6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B1F46B-01BB-4F41-B676-A8B33EFA4D4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 txBox="1">
            <a:spLocks/>
          </p:cNvSpPr>
          <p:nvPr userDrawn="1"/>
        </p:nvSpPr>
        <p:spPr>
          <a:xfrm>
            <a:off x="2786063" y="274638"/>
            <a:ext cx="5900737" cy="725487"/>
          </a:xfrm>
          <a:prstGeom prst="rect">
            <a:avLst/>
          </a:prstGeom>
        </p:spPr>
        <p:txBody>
          <a:bodyPr anchor="ctr">
            <a:normAutofit/>
          </a:bodyPr>
          <a:lstStyle/>
          <a:p>
            <a:pPr algn="r">
              <a:defRPr/>
            </a:pPr>
            <a:r>
              <a:rPr lang="ru-RU" sz="140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Образец заголовка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85918" y="1214421"/>
            <a:ext cx="5500726" cy="3500463"/>
          </a:xfr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>
                <a:latin typeface="Tahoma" pitchFamily="34" charset="0"/>
                <a:ea typeface="Tahoma" pitchFamily="34" charset="0"/>
                <a:cs typeface="Tahoma" pitchFamily="34" charset="0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E67293-0620-492F-AB8D-BB1CB2391FA0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7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B88CBE6-E472-4742-9B82-6026959B55C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jpe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2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Заголовок 1"/>
          <p:cNvSpPr>
            <a:spLocks noGrp="1"/>
          </p:cNvSpPr>
          <p:nvPr>
            <p:ph type="title"/>
          </p:nvPr>
        </p:nvSpPr>
        <p:spPr bwMode="auto">
          <a:xfrm>
            <a:off x="2786063" y="274638"/>
            <a:ext cx="5900737" cy="72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Название презентации (14 </a:t>
            </a:r>
            <a:r>
              <a:rPr lang="en-US" smtClean="0"/>
              <a:t>pt)</a:t>
            </a:r>
            <a:endParaRPr lang="ru-RU" smtClean="0"/>
          </a:p>
        </p:txBody>
      </p:sp>
      <p:sp>
        <p:nvSpPr>
          <p:cNvPr id="3075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C7293798-8281-4C81-8FB9-E42FD6DCF1ED}" type="datetime1">
              <a:rPr lang="ru-RU"/>
              <a:pPr>
                <a:defRPr/>
              </a:pPr>
              <a:t>09.06.2012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63AA3EC-D662-481A-A506-34849D57FDE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0" r:id="rId1"/>
    <p:sldLayoutId id="2147483751" r:id="rId2"/>
    <p:sldLayoutId id="2147483752" r:id="rId3"/>
    <p:sldLayoutId id="2147483753" r:id="rId4"/>
    <p:sldLayoutId id="2147483754" r:id="rId5"/>
    <p:sldLayoutId id="2147483755" r:id="rId6"/>
    <p:sldLayoutId id="2147483756" r:id="rId7"/>
    <p:sldLayoutId id="2147483757" r:id="rId8"/>
    <p:sldLayoutId id="2147483758" r:id="rId9"/>
    <p:sldLayoutId id="2147483759" r:id="rId10"/>
  </p:sldLayoutIdLst>
  <p:hf hdr="0" ftr="0" dt="0"/>
  <p:txStyles>
    <p:titleStyle>
      <a:lvl1pPr algn="r" rtl="0" eaLnBrk="0" fontAlgn="base" hangingPunct="0">
        <a:spcBef>
          <a:spcPct val="0"/>
        </a:spcBef>
        <a:spcAft>
          <a:spcPct val="0"/>
        </a:spcAft>
        <a:defRPr sz="1400" kern="1200">
          <a:solidFill>
            <a:schemeClr val="bg1"/>
          </a:solidFill>
          <a:latin typeface="Tahoma" pitchFamily="34" charset="0"/>
          <a:ea typeface="Tahoma" pitchFamily="34" charset="0"/>
          <a:cs typeface="Tahoma" pitchFamily="34" charset="0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1400">
          <a:solidFill>
            <a:schemeClr val="bg1"/>
          </a:solidFill>
          <a:latin typeface="Tahoma" pitchFamily="34" charset="0"/>
          <a:cs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Referent@vyatkatorf.ru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eva@vyatkatorf.ru" TargetMode="External"/><Relationship Id="rId4" Type="http://schemas.openxmlformats.org/officeDocument/2006/relationships/hyperlink" Target="mailto:Dvornikov@vyatkatorf.ru" TargetMode="Externa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3" cstate="email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428596" y="2459046"/>
            <a:ext cx="8464579" cy="3613160"/>
          </a:xfrm>
        </p:spPr>
        <p:txBody>
          <a:bodyPr/>
          <a:lstStyle/>
          <a:p>
            <a:pPr eaLnBrk="1" hangingPunct="1">
              <a:lnSpc>
                <a:spcPct val="75000"/>
              </a:lnSpc>
            </a:pPr>
            <a:r>
              <a:rPr lang="ru-RU" sz="3600" dirty="0" smtClean="0">
                <a:latin typeface="Arial" charset="0"/>
                <a:cs typeface="Arial" charset="0"/>
              </a:rPr>
              <a:t>ЗАО «</a:t>
            </a:r>
            <a:r>
              <a:rPr lang="ru-RU" sz="3600" dirty="0" err="1" smtClean="0">
                <a:latin typeface="Arial" charset="0"/>
                <a:cs typeface="Arial" charset="0"/>
              </a:rPr>
              <a:t>ВяткаТорф</a:t>
            </a:r>
            <a:r>
              <a:rPr lang="ru-RU" sz="3600" dirty="0" smtClean="0">
                <a:latin typeface="Arial" charset="0"/>
                <a:cs typeface="Arial" charset="0"/>
              </a:rPr>
              <a:t>»</a:t>
            </a:r>
            <a:br>
              <a:rPr lang="ru-RU" sz="3600" dirty="0" smtClean="0">
                <a:latin typeface="Arial" charset="0"/>
                <a:cs typeface="Arial" charset="0"/>
              </a:rPr>
            </a:br>
            <a:r>
              <a:rPr lang="ru-RU" sz="3600" dirty="0" smtClean="0">
                <a:latin typeface="Arial" charset="0"/>
                <a:cs typeface="Arial" charset="0"/>
              </a:rPr>
              <a:t/>
            </a:r>
            <a:br>
              <a:rPr lang="ru-RU" sz="3600" dirty="0" smtClean="0">
                <a:latin typeface="Arial" charset="0"/>
                <a:cs typeface="Arial" charset="0"/>
              </a:rPr>
            </a:br>
            <a:r>
              <a:rPr lang="ru-RU" sz="3600" dirty="0" smtClean="0">
                <a:latin typeface="Arial" charset="0"/>
                <a:cs typeface="Arial" charset="0"/>
              </a:rPr>
              <a:t>Проект продажи мостовых сооружений</a:t>
            </a:r>
            <a:br>
              <a:rPr lang="ru-RU" sz="3600" dirty="0" smtClean="0">
                <a:latin typeface="Arial" charset="0"/>
                <a:cs typeface="Arial" charset="0"/>
              </a:rPr>
            </a:br>
            <a:r>
              <a:rPr lang="ru-RU" sz="3600" dirty="0" smtClean="0">
                <a:latin typeface="Arial" charset="0"/>
                <a:cs typeface="Arial" charset="0"/>
              </a:rPr>
              <a:t> </a:t>
            </a:r>
            <a:br>
              <a:rPr lang="ru-RU" sz="3600" dirty="0" smtClean="0">
                <a:latin typeface="Arial" charset="0"/>
                <a:cs typeface="Arial" charset="0"/>
              </a:rPr>
            </a:br>
            <a:endParaRPr lang="ru-RU" sz="2800" dirty="0" smtClean="0">
              <a:latin typeface="Arial" charset="0"/>
              <a:cs typeface="Arial" charset="0"/>
            </a:endParaRPr>
          </a:p>
        </p:txBody>
      </p:sp>
      <p:sp>
        <p:nvSpPr>
          <p:cNvPr id="6147" name="TextBox 3"/>
          <p:cNvSpPr txBox="1">
            <a:spLocks noChangeArrowheads="1"/>
          </p:cNvSpPr>
          <p:nvPr/>
        </p:nvSpPr>
        <p:spPr bwMode="auto">
          <a:xfrm>
            <a:off x="714375" y="6143625"/>
            <a:ext cx="77866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r"/>
            <a:r>
              <a:rPr lang="ru-RU" sz="1400" dirty="0" smtClean="0">
                <a:solidFill>
                  <a:schemeClr val="bg1"/>
                </a:solidFill>
                <a:latin typeface="Tahoma" pitchFamily="34" charset="0"/>
                <a:cs typeface="Tahoma" pitchFamily="34" charset="0"/>
              </a:rPr>
              <a:t>Киров, 05.06.12</a:t>
            </a:r>
            <a:endParaRPr lang="ru-RU" sz="1400" dirty="0">
              <a:solidFill>
                <a:schemeClr val="bg1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Текст 61"/>
          <p:cNvSpPr>
            <a:spLocks noGrp="1"/>
          </p:cNvSpPr>
          <p:nvPr>
            <p:ph type="body" idx="4294967295"/>
          </p:nvPr>
        </p:nvSpPr>
        <p:spPr>
          <a:xfrm>
            <a:off x="285720" y="1071546"/>
            <a:ext cx="5857916" cy="5429288"/>
          </a:xfrm>
        </p:spPr>
        <p:txBody>
          <a:bodyPr/>
          <a:lstStyle/>
          <a:p>
            <a:pPr marL="533400" indent="-53340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r>
              <a:rPr lang="ru-RU" sz="1600" dirty="0" smtClean="0"/>
              <a:t>Общая характеристика предприятия: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1600" dirty="0" smtClean="0"/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buNone/>
              <a:defRPr/>
            </a:pPr>
            <a:endParaRPr lang="ru-RU" sz="1600" dirty="0" smtClean="0"/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Крупнейшее работающее торфодобывающее предприятие и крупнейший грузоотправитель торфа в России;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Существующий объем добычи торфа - 1000 тыс. тонн торфа натуральной влажности в год, проектная мощность предприятия около 2,5 млн. тонн торфа в год;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Более 2000 тысяч единиц техники, в том числе собственный вагонный парк; 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Широкое использование узкоколейной железнодорожной техники в схемах поставки, развернутая протяженность путей УЖД около 300 км;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2500 га  эксплуатируемых площадей, объем запасов торфа, затронутых лицензионными соглашениями более 150 млн. тонн; 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На предприятии работает более тысячи сотрудников;</a:t>
            </a:r>
          </a:p>
          <a:p>
            <a:pPr marL="533400" indent="-533400" algn="just">
              <a:spcBef>
                <a:spcPts val="0"/>
              </a:spcBef>
              <a:spcAft>
                <a:spcPts val="600"/>
              </a:spcAft>
              <a:defRPr/>
            </a:pPr>
            <a:r>
              <a:rPr lang="ru-RU" sz="1600" dirty="0" smtClean="0"/>
              <a:t>Крупный налогоплательщик.</a:t>
            </a:r>
          </a:p>
          <a:p>
            <a:pPr marL="0" indent="0" algn="just" eaLnBrk="1" hangingPunct="1">
              <a:buFontTx/>
              <a:buNone/>
              <a:defRPr/>
            </a:pPr>
            <a:endParaRPr lang="ru-RU" sz="1600" dirty="0" smtClean="0"/>
          </a:p>
        </p:txBody>
      </p:sp>
      <p:pic>
        <p:nvPicPr>
          <p:cNvPr id="2050" name="Picture 2" descr="Z:\{ Анисимов ВЮ }\ВСЕРОССИЙСКОЕ СОВЕЩАНИЕ 2010 ГОД\буклет\фото буклет5.JPG"/>
          <p:cNvPicPr>
            <a:picLocks noChangeAspect="1" noChangeArrowheads="1"/>
          </p:cNvPicPr>
          <p:nvPr/>
        </p:nvPicPr>
        <p:blipFill>
          <a:blip r:embed="rId2" cstate="email">
            <a:lum/>
          </a:blip>
          <a:srcRect/>
          <a:stretch>
            <a:fillRect/>
          </a:stretch>
        </p:blipFill>
        <p:spPr bwMode="auto">
          <a:xfrm>
            <a:off x="6286512" y="1000077"/>
            <a:ext cx="2304000" cy="174662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5127" name="Picture 7" descr="Z:\foto\Добыча на Каринке\Добыча на Каринке 006.jpg"/>
          <p:cNvPicPr>
            <a:picLocks noChangeAspect="1" noChangeArrowheads="1"/>
          </p:cNvPicPr>
          <p:nvPr/>
        </p:nvPicPr>
        <p:blipFill>
          <a:blip r:embed="rId3" cstate="email">
            <a:lum/>
          </a:blip>
          <a:srcRect/>
          <a:stretch>
            <a:fillRect/>
          </a:stretch>
        </p:blipFill>
        <p:spPr bwMode="auto">
          <a:xfrm>
            <a:off x="6286512" y="3000372"/>
            <a:ext cx="2304000" cy="172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196" name="Rectangle 4"/>
          <p:cNvSpPr>
            <a:spLocks noGrp="1" noChangeArrowheads="1"/>
          </p:cNvSpPr>
          <p:nvPr>
            <p:ph type="title"/>
          </p:nvPr>
        </p:nvSpPr>
        <p:spPr>
          <a:xfrm>
            <a:off x="2524155" y="285728"/>
            <a:ext cx="6334125" cy="406400"/>
          </a:xfrm>
        </p:spPr>
        <p:txBody>
          <a:bodyPr/>
          <a:lstStyle/>
          <a:p>
            <a:pPr algn="r" eaLnBrk="1" hangingPunct="1"/>
            <a:r>
              <a:rPr lang="ru-RU" dirty="0" smtClean="0">
                <a:solidFill>
                  <a:schemeClr val="bg1"/>
                </a:solidFill>
              </a:rPr>
              <a:t>ЗАО «</a:t>
            </a:r>
            <a:r>
              <a:rPr lang="ru-RU" dirty="0" err="1" smtClean="0">
                <a:solidFill>
                  <a:schemeClr val="bg1"/>
                </a:solidFill>
              </a:rPr>
              <a:t>ВяткаТорф</a:t>
            </a:r>
            <a:r>
              <a:rPr lang="ru-RU" dirty="0" smtClean="0">
                <a:solidFill>
                  <a:schemeClr val="bg1"/>
                </a:solidFill>
              </a:rPr>
              <a:t>»</a:t>
            </a:r>
          </a:p>
        </p:txBody>
      </p:sp>
      <p:pic>
        <p:nvPicPr>
          <p:cNvPr id="2" name="Picture 2" descr="\\Ota1\обменник\Вагоны_Красиво\PIC_2616.JPG"/>
          <p:cNvPicPr>
            <a:picLocks noChangeAspect="1" noChangeArrowheads="1"/>
          </p:cNvPicPr>
          <p:nvPr/>
        </p:nvPicPr>
        <p:blipFill>
          <a:blip r:embed="rId4" cstate="email"/>
          <a:srcRect/>
          <a:stretch>
            <a:fillRect/>
          </a:stretch>
        </p:blipFill>
        <p:spPr bwMode="auto">
          <a:xfrm>
            <a:off x="6286512" y="4929198"/>
            <a:ext cx="2304000" cy="1728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8" name="Стрелка вниз 7"/>
          <p:cNvSpPr/>
          <p:nvPr/>
        </p:nvSpPr>
        <p:spPr>
          <a:xfrm>
            <a:off x="7286644" y="2786058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7286644" y="4714884"/>
            <a:ext cx="357190" cy="285752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0"/>
          </p:nvPr>
        </p:nvSpPr>
        <p:spPr>
          <a:xfrm>
            <a:off x="8215338" y="6286520"/>
            <a:ext cx="638175" cy="333375"/>
          </a:xfrm>
        </p:spPr>
        <p:txBody>
          <a:bodyPr/>
          <a:lstStyle/>
          <a:p>
            <a:pPr>
              <a:defRPr/>
            </a:pPr>
            <a:fld id="{30DAB32E-45B3-4FBD-865D-87C50A559A9C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2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ransition>
    <p:cut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4"/>
          <p:cNvSpPr>
            <a:spLocks noGrp="1"/>
          </p:cNvSpPr>
          <p:nvPr>
            <p:ph type="title"/>
          </p:nvPr>
        </p:nvSpPr>
        <p:spPr>
          <a:xfrm>
            <a:off x="2957543" y="142852"/>
            <a:ext cx="5900737" cy="725487"/>
          </a:xfrm>
        </p:spPr>
        <p:txBody>
          <a:bodyPr/>
          <a:lstStyle/>
          <a:p>
            <a:pPr eaLnBrk="1" hangingPunct="1"/>
            <a:r>
              <a:rPr lang="ru-RU" dirty="0" smtClean="0"/>
              <a:t>ЗАО «</a:t>
            </a:r>
            <a:r>
              <a:rPr lang="ru-RU" dirty="0" err="1" smtClean="0"/>
              <a:t>ВяткаТорф</a:t>
            </a:r>
            <a:r>
              <a:rPr lang="ru-RU" dirty="0" smtClean="0"/>
              <a:t>». География бизнеса</a:t>
            </a:r>
          </a:p>
        </p:txBody>
      </p:sp>
      <p:pic>
        <p:nvPicPr>
          <p:cNvPr id="7171" name="Рисунок 3" descr="СХЕМА МЕСТОРОЖДЕНИЙ.jpg"/>
          <p:cNvPicPr>
            <a:picLocks noChangeAspect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857224" y="1214422"/>
            <a:ext cx="7718425" cy="4972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Прямоугольная выноска 6"/>
          <p:cNvSpPr/>
          <p:nvPr/>
        </p:nvSpPr>
        <p:spPr>
          <a:xfrm>
            <a:off x="3409950" y="1052513"/>
            <a:ext cx="2928938" cy="1000125"/>
          </a:xfrm>
          <a:prstGeom prst="wedgeRectCallout">
            <a:avLst>
              <a:gd name="adj1" fmla="val 79218"/>
              <a:gd name="adj2" fmla="val 81844"/>
            </a:avLst>
          </a:prstGeom>
          <a:solidFill>
            <a:srgbClr val="00B0F0">
              <a:alpha val="43000"/>
            </a:srgbClr>
          </a:solidFill>
          <a:ln>
            <a:solidFill>
              <a:srgbClr val="6F95B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Производственный участок "Дымный"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Объем запасов 116,6 млн. тонн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Текущий объем добычи 0,175 млн. 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тонн/год</a:t>
            </a:r>
            <a:endParaRPr lang="ru-RU" sz="70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максимально возможный объем добычи 1,6 млн. тонн/год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Отгрузка торфа производится с железнодорожной станции "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Светлополянск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, расстояние 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до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станции "Вятка" 346 км.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Средняя дальность вывозки по путям УЖД  - 18,1 км. 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Численность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работающих  180 человек</a:t>
            </a:r>
          </a:p>
        </p:txBody>
      </p:sp>
      <p:sp>
        <p:nvSpPr>
          <p:cNvPr id="8" name="Прямоугольная выноска 7"/>
          <p:cNvSpPr/>
          <p:nvPr/>
        </p:nvSpPr>
        <p:spPr>
          <a:xfrm>
            <a:off x="6215063" y="4714875"/>
            <a:ext cx="2714625" cy="1000125"/>
          </a:xfrm>
          <a:prstGeom prst="wedgeRectCallout">
            <a:avLst>
              <a:gd name="adj1" fmla="val -99949"/>
              <a:gd name="adj2" fmla="val -91615"/>
            </a:avLst>
          </a:prstGeom>
          <a:solidFill>
            <a:srgbClr val="EB35EF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Производственный участок "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Каринский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Объем запасов 11,6 млн. тонн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Текущий уровень добычи 0,12 млн.тонн/год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Максимально возможный объем добычи 0,13 млн. тонн/год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Отгрузка торфа производится только с использованием УЖД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Среднее расстояние вывозки 46,7 км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Численность работающих  241 человек </a:t>
            </a:r>
          </a:p>
        </p:txBody>
      </p:sp>
      <p:sp>
        <p:nvSpPr>
          <p:cNvPr id="9" name="Прямоугольная выноска 8"/>
          <p:cNvSpPr/>
          <p:nvPr/>
        </p:nvSpPr>
        <p:spPr>
          <a:xfrm>
            <a:off x="200025" y="1395413"/>
            <a:ext cx="2928938" cy="1000125"/>
          </a:xfrm>
          <a:prstGeom prst="wedgeRectCallout">
            <a:avLst>
              <a:gd name="adj1" fmla="val 55327"/>
              <a:gd name="adj2" fmla="val 289716"/>
            </a:avLst>
          </a:prstGeom>
          <a:solidFill>
            <a:srgbClr val="F13A27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Производственный участок "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Пищальский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Объем запасов 12,7 млн. тонн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Текущий уровень добычи торфа0,2 млн. тонн/год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Максимально возможный объем добычи торфа 1,0 млн. 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тонн/год</a:t>
            </a:r>
            <a:endParaRPr lang="ru-RU" sz="700" dirty="0">
              <a:solidFill>
                <a:sysClr val="windowText" lastClr="000000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Отгрузка торфа производится 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со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станции "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Марадыковский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", расстояние до станции "Вятка" 69,0 км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Средняя дальность вывозки по путям УЖД 17,8 км.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Численность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работающих 182 человека   </a:t>
            </a:r>
          </a:p>
        </p:txBody>
      </p:sp>
      <p:sp>
        <p:nvSpPr>
          <p:cNvPr id="10" name="Прямоугольная выноска 9"/>
          <p:cNvSpPr/>
          <p:nvPr/>
        </p:nvSpPr>
        <p:spPr>
          <a:xfrm>
            <a:off x="4143374" y="5786438"/>
            <a:ext cx="3071831" cy="1000125"/>
          </a:xfrm>
          <a:prstGeom prst="wedgeRectCallout">
            <a:avLst>
              <a:gd name="adj1" fmla="val -109442"/>
              <a:gd name="adj2" fmla="val -110282"/>
            </a:avLst>
          </a:prstGeom>
          <a:solidFill>
            <a:srgbClr val="92D050">
              <a:alpha val="49804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6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Производственный участок "Гороховский"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Объем запасов 10,8 млн. тонн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Текущий уровень добычи 0,16 млн. тонн/год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Максимально возможный объем добычи 0,3 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млн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тонн/год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Отгрузка торфа производится с двух  железнодорожных станций :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"Ежиха" -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"Вятка" 138 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км.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 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Иготино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-</a:t>
            </a: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"Вятка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114,0 км.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Средняя дальность вывозки торфа по путям УЖД с месторождения "Чистое" - 8,4 км., с месторождения "</a:t>
            </a:r>
            <a:r>
              <a:rPr lang="ru-RU" sz="700" dirty="0" err="1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Порозиха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" 36,3 км.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700" dirty="0" smtClean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Численность </a:t>
            </a:r>
            <a:r>
              <a:rPr lang="ru-RU" sz="700" dirty="0">
                <a:solidFill>
                  <a:sysClr val="windowText" lastClr="000000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работающих  267 человек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>
          <a:xfrm>
            <a:off x="8029628" y="6286520"/>
            <a:ext cx="828652" cy="501650"/>
          </a:xfrm>
        </p:spPr>
        <p:txBody>
          <a:bodyPr/>
          <a:lstStyle/>
          <a:p>
            <a:pPr>
              <a:defRPr/>
            </a:pPr>
            <a:fld id="{11EE83B6-950F-4485-BB7F-8B8FB202FEA3}" type="slidenum">
              <a:rPr lang="ru-RU" smtClean="0">
                <a:solidFill>
                  <a:schemeClr val="tx1"/>
                </a:solidFill>
              </a:rPr>
              <a:pPr>
                <a:defRPr/>
              </a:pPr>
              <a:t>3</a:t>
            </a:fld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Заголовок 1"/>
          <p:cNvSpPr>
            <a:spLocks noGrp="1"/>
          </p:cNvSpPr>
          <p:nvPr>
            <p:ph type="title"/>
          </p:nvPr>
        </p:nvSpPr>
        <p:spPr>
          <a:xfrm>
            <a:off x="2957543" y="203183"/>
            <a:ext cx="5900737" cy="725487"/>
          </a:xfrm>
        </p:spPr>
        <p:txBody>
          <a:bodyPr/>
          <a:lstStyle/>
          <a:p>
            <a:pPr eaLnBrk="1" hangingPunct="1"/>
            <a:r>
              <a:rPr lang="ru-RU" dirty="0" smtClean="0"/>
              <a:t>Решение об изменении схемы поставки торфа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3399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3CD28C8D-8E71-49D0-A581-3811D182B78D}" type="slidenum">
              <a:rPr lang="ru-RU" sz="1200">
                <a:latin typeface="+mn-lt"/>
              </a:rPr>
              <a:pPr algn="r">
                <a:defRPr/>
              </a:pPr>
              <a:t>4</a:t>
            </a:fld>
            <a:endParaRPr lang="ru-RU" sz="1200" dirty="0">
              <a:latin typeface="+mn-lt"/>
            </a:endParaRPr>
          </a:p>
        </p:txBody>
      </p:sp>
      <p:sp>
        <p:nvSpPr>
          <p:cNvPr id="60421" name="Rectangle 1"/>
          <p:cNvSpPr>
            <a:spLocks noChangeArrowheads="1"/>
          </p:cNvSpPr>
          <p:nvPr/>
        </p:nvSpPr>
        <p:spPr bwMode="auto">
          <a:xfrm>
            <a:off x="428596" y="1571612"/>
            <a:ext cx="4714908" cy="4339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indent="342900" algn="just">
              <a:spcAft>
                <a:spcPts val="1200"/>
              </a:spcAft>
            </a:pPr>
            <a:r>
              <a:rPr lang="ru-RU" sz="1600" dirty="0">
                <a:latin typeface="+mn-lt"/>
                <a:cs typeface="Tahoma" pitchFamily="34" charset="0"/>
              </a:rPr>
              <a:t>Решением инвестиционного комитета ЗАО «Комплексные энергетические системы» № 16 от 12.08.2011 года в рамках реализации приоритетного инвестиционного проекта по строительству парогазовой установки на ТЭЦ-3 было принято решение об отказе в использовании узкоколейной железной дороги в  схеме поставки топливного фрезерного торфа в адрес Кировской ТЭЦ-3. </a:t>
            </a:r>
          </a:p>
          <a:p>
            <a:pPr indent="342900" algn="just">
              <a:spcAft>
                <a:spcPts val="1200"/>
              </a:spcAft>
            </a:pPr>
            <a:r>
              <a:rPr lang="ru-RU" sz="1600" dirty="0">
                <a:latin typeface="+mn-lt"/>
                <a:cs typeface="Tahoma" pitchFamily="34" charset="0"/>
              </a:rPr>
              <a:t>С целью поддержания объемов производства на производственном участке «</a:t>
            </a:r>
            <a:r>
              <a:rPr lang="ru-RU" sz="1600" dirty="0" err="1">
                <a:latin typeface="+mn-lt"/>
                <a:cs typeface="Tahoma" pitchFamily="34" charset="0"/>
              </a:rPr>
              <a:t>Каринский</a:t>
            </a:r>
            <a:r>
              <a:rPr lang="ru-RU" sz="1600" dirty="0">
                <a:latin typeface="+mn-lt"/>
                <a:cs typeface="Tahoma" pitchFamily="34" charset="0"/>
              </a:rPr>
              <a:t>» Обществом организована поставка торфа в адрес Кировской ТЭЦ-4 автомобильным транспортом. </a:t>
            </a:r>
            <a:endParaRPr lang="ru-RU" sz="1600" dirty="0" smtClean="0">
              <a:latin typeface="+mn-lt"/>
              <a:cs typeface="Tahoma" pitchFamily="34" charset="0"/>
            </a:endParaRPr>
          </a:p>
          <a:p>
            <a:pPr indent="342900" algn="just">
              <a:spcAft>
                <a:spcPts val="1200"/>
              </a:spcAft>
            </a:pPr>
            <a:r>
              <a:rPr lang="ru-RU" sz="1600" dirty="0" smtClean="0">
                <a:latin typeface="+mn-lt"/>
                <a:cs typeface="Tahoma" pitchFamily="34" charset="0"/>
              </a:rPr>
              <a:t>Зимой </a:t>
            </a:r>
            <a:r>
              <a:rPr lang="ru-RU" sz="1600" dirty="0" smtClean="0">
                <a:latin typeface="+mn-lt"/>
                <a:cs typeface="Tahoma" pitchFamily="34" charset="0"/>
              </a:rPr>
              <a:t>2012 года начат </a:t>
            </a:r>
            <a:r>
              <a:rPr lang="ru-RU" sz="1600" dirty="0" smtClean="0">
                <a:latin typeface="+mn-lt"/>
                <a:cs typeface="Tahoma" pitchFamily="34" charset="0"/>
              </a:rPr>
              <a:t>демонтаж узкоколейной железной дороги, используемой в данном направлении .</a:t>
            </a:r>
            <a:endParaRPr lang="ru-RU" sz="1600" dirty="0">
              <a:latin typeface="+mn-lt"/>
              <a:cs typeface="Tahoma" pitchFamily="34" charset="0"/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email"/>
          <a:srcRect/>
          <a:stretch>
            <a:fillRect/>
          </a:stretch>
        </p:blipFill>
        <p:spPr bwMode="auto">
          <a:xfrm>
            <a:off x="5586460" y="2366982"/>
            <a:ext cx="3200382" cy="213358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>
          <a:xfrm>
            <a:off x="3028981" y="131745"/>
            <a:ext cx="5900737" cy="725487"/>
          </a:xfrm>
        </p:spPr>
        <p:txBody>
          <a:bodyPr/>
          <a:lstStyle/>
          <a:p>
            <a:pPr eaLnBrk="1" hangingPunct="1"/>
            <a:r>
              <a:rPr lang="ru-RU" dirty="0" smtClean="0"/>
              <a:t>Район расположения производственного участка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3399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6FE8182-B7A2-4D8B-9E62-1786611A17B8}" type="slidenum">
              <a:rPr lang="ru-RU" sz="1200">
                <a:latin typeface="+mn-lt"/>
              </a:rPr>
              <a:pPr algn="r">
                <a:defRPr/>
              </a:pPr>
              <a:t>5</a:t>
            </a:fld>
            <a:endParaRPr lang="ru-RU" sz="1200" dirty="0">
              <a:latin typeface="+mn-lt"/>
            </a:endParaRPr>
          </a:p>
        </p:txBody>
      </p:sp>
      <p:pic>
        <p:nvPicPr>
          <p:cNvPr id="2" name="Picture 2" descr="D:\SWScan0000200007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285852" y="1034573"/>
            <a:ext cx="6858048" cy="560913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3" name="Стрелка вправо 12"/>
          <p:cNvSpPr/>
          <p:nvPr/>
        </p:nvSpPr>
        <p:spPr>
          <a:xfrm rot="12847669">
            <a:off x="6350380" y="3927810"/>
            <a:ext cx="476758" cy="170835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TextBox 13"/>
          <p:cNvSpPr txBox="1"/>
          <p:nvPr/>
        </p:nvSpPr>
        <p:spPr>
          <a:xfrm>
            <a:off x="6572263" y="3896029"/>
            <a:ext cx="171451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Мост через реку</a:t>
            </a:r>
          </a:p>
          <a:p>
            <a:pPr algn="ctr"/>
            <a:r>
              <a:rPr lang="ru-RU" sz="1200" dirty="0" smtClean="0">
                <a:solidFill>
                  <a:srgbClr val="FF0000"/>
                </a:solidFill>
              </a:rPr>
              <a:t>Белая Холуница</a:t>
            </a:r>
            <a:endParaRPr lang="ru-RU" sz="12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>
          <a:xfrm>
            <a:off x="3028981" y="131745"/>
            <a:ext cx="5900737" cy="725487"/>
          </a:xfrm>
        </p:spPr>
        <p:txBody>
          <a:bodyPr/>
          <a:lstStyle/>
          <a:p>
            <a:pPr eaLnBrk="1" hangingPunct="1"/>
            <a:r>
              <a:rPr lang="ru-RU" dirty="0" smtClean="0"/>
              <a:t>Мост через р. Белая Холуница. Общие сведения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3399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6FE8182-B7A2-4D8B-9E62-1786611A17B8}" type="slidenum">
              <a:rPr lang="ru-RU" sz="1200">
                <a:latin typeface="+mn-lt"/>
              </a:rPr>
              <a:pPr algn="r">
                <a:defRPr/>
              </a:pPr>
              <a:t>6</a:t>
            </a:fld>
            <a:endParaRPr lang="ru-RU" sz="1200" dirty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500034" y="1643050"/>
            <a:ext cx="835824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находится на узкоколейной железной дороге в Слободском районе Кировской области;</a:t>
            </a:r>
          </a:p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рассчитан на нормативные нагрузки от подвижного состава по схеме Л5 по СН 251-78;</a:t>
            </a:r>
          </a:p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проектная и исполнительная документация на строительство моста отсутствует;</a:t>
            </a:r>
          </a:p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отверстие моста перекрыто тремя балочно-разрезными, металлическими пролетными строениями индивидуального проектирования</a:t>
            </a:r>
          </a:p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длина моста 110,23 м, отверстие моста 92,9 м, схема разбивки на пролеты 3*32,05 м (полные длины пролетов)</a:t>
            </a:r>
          </a:p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пролетное строение – разрезное балочное, поперечное сечение всех пролетов скомпоновано из 2 металлических балок, расстояние в осях балок поперек моста составляет 1,5 м.</a:t>
            </a:r>
          </a:p>
          <a:p>
            <a:pPr marL="177800" indent="-177800" algn="just">
              <a:spcAft>
                <a:spcPts val="600"/>
              </a:spcAft>
              <a:buFont typeface="Arial" pitchFamily="34" charset="0"/>
              <a:buChar char="•"/>
            </a:pPr>
            <a:r>
              <a:rPr lang="ru-RU" sz="1600" dirty="0" smtClean="0">
                <a:latin typeface="+mn-lt"/>
              </a:rPr>
              <a:t>поперечное сечение скомпоновано из двух  двутавровых сварных главных балок с расчетным пролетом 31,5 м и расстоянием в осях 1,5 м. Высота сечения главных балок по внутренним граням поясных листов составляет 1700 мм, толщина стенки – 12 мм. Верхние пояса балок выполнены из листа шириной 400 мм и толщиной 20 мм, нижние пояса имеют переменное по длине пролета сечение.    </a:t>
            </a:r>
            <a:endParaRPr lang="ru-RU" sz="1600" dirty="0"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>
          <a:xfrm>
            <a:off x="3028981" y="131745"/>
            <a:ext cx="5900737" cy="725487"/>
          </a:xfrm>
        </p:spPr>
        <p:txBody>
          <a:bodyPr/>
          <a:lstStyle/>
          <a:p>
            <a:pPr eaLnBrk="1" hangingPunct="1"/>
            <a:r>
              <a:rPr lang="ru-RU" dirty="0" smtClean="0"/>
              <a:t>Мост через р. Белая Холуница. Виды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3399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6FE8182-B7A2-4D8B-9E62-1786611A17B8}" type="slidenum">
              <a:rPr lang="ru-RU" sz="1200">
                <a:latin typeface="+mn-lt"/>
              </a:rPr>
              <a:pPr algn="r">
                <a:defRPr/>
              </a:pPr>
              <a:t>7</a:t>
            </a:fld>
            <a:endParaRPr lang="ru-RU" sz="1200" dirty="0">
              <a:latin typeface="+mn-lt"/>
            </a:endParaRPr>
          </a:p>
        </p:txBody>
      </p:sp>
      <p:pic>
        <p:nvPicPr>
          <p:cNvPr id="1026" name="Picture 2" descr="C:\Users\NPO\AppData\Local\Microsoft\Windows\Temporary Internet Files\Content.Outlook\KO3ZKVE1\DSC01078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1857364"/>
            <a:ext cx="6834687" cy="457203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Users\NPO\AppData\Local\Microsoft\Windows\Temporary Internet Files\Content.Outlook\KO3ZKVE1\вид с верхнего строения пути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572132" y="1142984"/>
            <a:ext cx="3240000" cy="2430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Заголовок 1"/>
          <p:cNvSpPr>
            <a:spLocks noGrp="1"/>
          </p:cNvSpPr>
          <p:nvPr>
            <p:ph type="title"/>
          </p:nvPr>
        </p:nvSpPr>
        <p:spPr>
          <a:xfrm>
            <a:off x="3028981" y="131745"/>
            <a:ext cx="5900737" cy="725487"/>
          </a:xfrm>
        </p:spPr>
        <p:txBody>
          <a:bodyPr/>
          <a:lstStyle/>
          <a:p>
            <a:pPr eaLnBrk="1" hangingPunct="1"/>
            <a:r>
              <a:rPr lang="ru-RU" dirty="0" smtClean="0"/>
              <a:t>Контактная информация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4294967295"/>
          </p:nvPr>
        </p:nvSpPr>
        <p:spPr>
          <a:xfrm>
            <a:off x="6553200" y="6356350"/>
            <a:ext cx="2339975" cy="365125"/>
          </a:xfrm>
          <a:prstGeom prst="rect">
            <a:avLst/>
          </a:prstGeom>
        </p:spPr>
        <p:txBody>
          <a:bodyPr/>
          <a:lstStyle/>
          <a:p>
            <a:pPr algn="r">
              <a:defRPr/>
            </a:pPr>
            <a:fld id="{C6FE8182-B7A2-4D8B-9E62-1786611A17B8}" type="slidenum">
              <a:rPr lang="ru-RU" sz="1200">
                <a:latin typeface="+mn-lt"/>
              </a:rPr>
              <a:pPr algn="r">
                <a:defRPr/>
              </a:pPr>
              <a:t>8</a:t>
            </a:fld>
            <a:endParaRPr lang="ru-RU" sz="1200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85720" y="1357298"/>
            <a:ext cx="857256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610017 </a:t>
            </a:r>
            <a:r>
              <a:rPr lang="ru-RU" dirty="0" smtClean="0"/>
              <a:t>г. Киров, ул. </a:t>
            </a:r>
            <a:r>
              <a:rPr lang="ru-RU" dirty="0" err="1" smtClean="0"/>
              <a:t>Маклина</a:t>
            </a:r>
            <a:r>
              <a:rPr lang="ru-RU" smtClean="0"/>
              <a:t>, </a:t>
            </a:r>
            <a:r>
              <a:rPr lang="ru-RU" dirty="0" smtClean="0"/>
              <a:t>д. 31</a:t>
            </a:r>
          </a:p>
          <a:p>
            <a:r>
              <a:rPr lang="ru-RU" dirty="0" smtClean="0"/>
              <a:t>Генеральный директор </a:t>
            </a:r>
          </a:p>
          <a:p>
            <a:r>
              <a:rPr lang="ru-RU" dirty="0" smtClean="0"/>
              <a:t>Береснев Сергей Александрович</a:t>
            </a:r>
          </a:p>
          <a:p>
            <a:r>
              <a:rPr lang="ru-RU" dirty="0" smtClean="0"/>
              <a:t>Тел.: +7 (8332) 541883</a:t>
            </a:r>
          </a:p>
          <a:p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en-US" dirty="0" smtClean="0">
                <a:hlinkClick r:id="rId3"/>
              </a:rPr>
              <a:t>Referent@vyatkatorf.ru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Начальник отдела по корпоративным и правовым вопросам</a:t>
            </a:r>
          </a:p>
          <a:p>
            <a:r>
              <a:rPr lang="ru-RU" dirty="0" smtClean="0"/>
              <a:t>Дворников Денис Владиславович</a:t>
            </a:r>
          </a:p>
          <a:p>
            <a:r>
              <a:rPr lang="ru-RU" dirty="0" smtClean="0"/>
              <a:t>Тел.: +7 (8332) </a:t>
            </a:r>
            <a:r>
              <a:rPr lang="en-US" dirty="0" smtClean="0"/>
              <a:t>579561</a:t>
            </a:r>
            <a:endParaRPr lang="ru-RU" dirty="0" smtClean="0"/>
          </a:p>
          <a:p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arn-CL" dirty="0" smtClean="0">
                <a:hlinkClick r:id="rId4"/>
              </a:rPr>
              <a:t>Dvornikov@vyatkatorf.ru</a:t>
            </a:r>
            <a:endParaRPr lang="ru-RU" dirty="0" smtClean="0"/>
          </a:p>
          <a:p>
            <a:endParaRPr lang="ru-RU" dirty="0" smtClean="0"/>
          </a:p>
          <a:p>
            <a:r>
              <a:rPr lang="ru-RU" dirty="0" smtClean="0"/>
              <a:t>Начальник производственно-технического отдела</a:t>
            </a:r>
          </a:p>
          <a:p>
            <a:r>
              <a:rPr lang="ru-RU" dirty="0" err="1" smtClean="0"/>
              <a:t>Костицын</a:t>
            </a:r>
            <a:r>
              <a:rPr lang="ru-RU" dirty="0" smtClean="0"/>
              <a:t> Всеволод Викторович</a:t>
            </a:r>
          </a:p>
          <a:p>
            <a:r>
              <a:rPr lang="ru-RU" dirty="0" smtClean="0"/>
              <a:t>Тел.: +7 (8332) </a:t>
            </a:r>
            <a:r>
              <a:rPr lang="en-US" dirty="0" smtClean="0"/>
              <a:t>579425</a:t>
            </a:r>
            <a:endParaRPr lang="ru-RU" dirty="0" smtClean="0"/>
          </a:p>
          <a:p>
            <a:r>
              <a:rPr lang="en-US" dirty="0" smtClean="0"/>
              <a:t>E-mail</a:t>
            </a:r>
            <a:r>
              <a:rPr lang="ru-RU" dirty="0" smtClean="0"/>
              <a:t>: </a:t>
            </a:r>
            <a:r>
              <a:rPr lang="en-US" dirty="0" smtClean="0">
                <a:hlinkClick r:id="rId5"/>
              </a:rPr>
              <a:t>Seva@vyatkatorf.ru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5" name="Содержимое 2"/>
          <p:cNvSpPr>
            <a:spLocks noGrp="1"/>
          </p:cNvSpPr>
          <p:nvPr>
            <p:ph idx="1"/>
          </p:nvPr>
        </p:nvSpPr>
        <p:spPr>
          <a:xfrm>
            <a:off x="539750" y="3357563"/>
            <a:ext cx="8229600" cy="820737"/>
          </a:xfrm>
        </p:spPr>
        <p:txBody>
          <a:bodyPr>
            <a:normAutofit/>
          </a:bodyPr>
          <a:lstStyle/>
          <a:p>
            <a:pPr algn="ctr">
              <a:buFont typeface="Wingdings" pitchFamily="2" charset="2"/>
              <a:buNone/>
            </a:pPr>
            <a:r>
              <a:rPr lang="ru-RU" dirty="0" smtClean="0"/>
              <a:t>Спасибо за внимание!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7AC3BAA-7A7A-4CBB-AC88-B2A7AC48603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51DBFB70DE124C44BB2481833143ADC7" ma:contentTypeVersion="3" ma:contentTypeDescription="Создание документа." ma:contentTypeScope="" ma:versionID="cee61a0c9b3dc1008e100d1e24e9e0bb">
  <xsd:schema xmlns:xsd="http://www.w3.org/2001/XMLSchema" xmlns:p="http://schemas.microsoft.com/office/2006/metadata/properties" targetNamespace="http://schemas.microsoft.com/office/2006/metadata/properties" ma:root="true" ma:fieldsID="81bcde19f1a98ee82f960928c8d27baf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содержимого" ma:readOnly="true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800EE214-3E00-4A37-8EE0-2D247EAD35D2}">
  <ds:schemaRefs>
    <ds:schemaRef ds:uri="http://schemas.microsoft.com/office/2006/metadata/properties"/>
  </ds:schemaRefs>
</ds:datastoreItem>
</file>

<file path=customXml/itemProps2.xml><?xml version="1.0" encoding="utf-8"?>
<ds:datastoreItem xmlns:ds="http://schemas.openxmlformats.org/officeDocument/2006/customXml" ds:itemID="{594ACDB6-EDFA-4ECF-812B-DA0B76F04E6E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3CB8446F-2D11-403A-B19D-5E1978A5A9DB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4842</TotalTime>
  <Words>711</Words>
  <Application>Microsoft Office PowerPoint</Application>
  <PresentationFormat>Экран (4:3)</PresentationFormat>
  <Paragraphs>93</Paragraphs>
  <Slides>9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ЗАО «ВяткаТорф»  Проект продажи мостовых сооружений   </vt:lpstr>
      <vt:lpstr>ЗАО «ВяткаТорф»</vt:lpstr>
      <vt:lpstr>ЗАО «ВяткаТорф». География бизнеса</vt:lpstr>
      <vt:lpstr>Решение об изменении схемы поставки торфа</vt:lpstr>
      <vt:lpstr>Район расположения производственного участка</vt:lpstr>
      <vt:lpstr>Мост через р. Белая Холуница. Общие сведения</vt:lpstr>
      <vt:lpstr>Мост через р. Белая Холуница. Виды</vt:lpstr>
      <vt:lpstr>Контактная информация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КЭС (36 pt) Энергетический рынок России (28 pt)</dc:title>
  <dc:creator>alexey</dc:creator>
  <cp:lastModifiedBy>123</cp:lastModifiedBy>
  <cp:revision>268</cp:revision>
  <dcterms:created xsi:type="dcterms:W3CDTF">2010-03-04T13:50:48Z</dcterms:created>
  <dcterms:modified xsi:type="dcterms:W3CDTF">2012-06-09T09:20:01Z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NewReviewCycle">
    <vt:lpwstr/>
  </property>
</Properties>
</file>